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6"/>
  </p:notesMasterIdLst>
  <p:sldIdLst>
    <p:sldId id="314" r:id="rId2"/>
    <p:sldId id="315" r:id="rId3"/>
    <p:sldId id="324" r:id="rId4"/>
    <p:sldId id="329" r:id="rId5"/>
    <p:sldId id="330" r:id="rId6"/>
    <p:sldId id="331" r:id="rId7"/>
    <p:sldId id="333" r:id="rId8"/>
    <p:sldId id="334" r:id="rId9"/>
    <p:sldId id="335" r:id="rId10"/>
    <p:sldId id="325" r:id="rId11"/>
    <p:sldId id="327" r:id="rId12"/>
    <p:sldId id="321" r:id="rId13"/>
    <p:sldId id="323" r:id="rId14"/>
    <p:sldId id="316" r:id="rId15"/>
  </p:sldIdLst>
  <p:sldSz cx="9144000" cy="6858000" type="screen4x3"/>
  <p:notesSz cx="66706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9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-65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19469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46650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76800" cy="445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0" y="9434513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4513"/>
            <a:ext cx="2874962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3868157-7470-4CE3-A937-2EAF10EFC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7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3868157-7470-4CE3-A937-2EAF10EFCCE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0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87603-27B3-4372-870E-6CA13178AF0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8485-AE48-41A7-9E1C-9482C8C9AA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3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8485-AE48-41A7-9E1C-9482C8C9AA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3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6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82C5E-AF6D-44CC-BB4C-F1BA857AA1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1589B-ACB6-4472-B686-B16892658B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218-56C3-4BB1-A26E-719A8AD7A1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528E2-02FD-49E7-A87A-F3D2AE6EE5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F9CF6-4EB0-45BE-850A-BFAD1D783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CE138-2B7E-4473-92F5-257F16A25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F245-E014-4A6A-9803-0D5AE6A8F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28D8D-2518-4375-A73F-187CD622E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24A52-AE9D-46F4-B06E-E0172B8501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08C9C-25F9-4B47-8426-174EB9C861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E6655-7911-4015-82B4-2638C67439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EE498BB-DA88-4842-B677-773420FA7F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главный специалист отдела оценки качества образования управления общего образования Департамента  образования и науки Курганской </a:t>
            </a:r>
            <a:r>
              <a:rPr lang="ru-RU" sz="1100" dirty="0" smtClean="0"/>
              <a:t>области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rgbClr val="000000"/>
              </a:solidFill>
              <a:latin typeface="Arial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ru-RU" sz="11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itchFamily="34" charset="0"/>
                <a:cs typeface="Arial" pitchFamily="34" charset="0"/>
              </a:rPr>
              <a:t>Руководитель регионального центра обработки информации Курганской области </a:t>
            </a:r>
            <a:endParaRPr lang="ru-RU" sz="1100" kern="0" dirty="0">
              <a:solidFill>
                <a:srgbClr val="000000">
                  <a:lumMod val="95000"/>
                  <a:lumOff val="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lang="ru-RU" sz="1400" b="1" kern="0" dirty="0" smtClean="0">
              <a:solidFill>
                <a:srgbClr val="000000">
                  <a:lumMod val="95000"/>
                  <a:lumOff val="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itchFamily="34" charset="0"/>
                <a:cs typeface="Arial" pitchFamily="34" charset="0"/>
              </a:rPr>
              <a:t>Борщев </a:t>
            </a:r>
            <a:r>
              <a:rPr lang="ru-RU" sz="1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itchFamily="34" charset="0"/>
                <a:cs typeface="Arial" pitchFamily="34" charset="0"/>
              </a:rPr>
              <a:t>Сергей Леонидович 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2132856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0" algn="ctr">
              <a:spcBef>
                <a:spcPts val="0"/>
              </a:spcBef>
              <a:buNone/>
              <a:defRPr/>
            </a:pPr>
            <a:r>
              <a:rPr lang="ru-RU" sz="3200">
                <a:effectLst/>
              </a:rPr>
              <a:t>О промежуточных результатах  работы  с РИС и задачи по формированию  РИС ГИА -11 класс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/>
                <a:cs typeface="Times New Roman" pitchFamily="18" charset="0"/>
              </a:rPr>
            </a:br>
            <a:endParaRPr lang="ru-RU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3389"/>
            <a:ext cx="180816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6096000"/>
            <a:ext cx="1714500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496"/>
            <a:ext cx="1801874" cy="1729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714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40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Изменения по видеонаблюдению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05064"/>
            <a:ext cx="7920880" cy="2404283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ОСОБОЕ </a:t>
            </a:r>
            <a:r>
              <a:rPr lang="ru-RU" dirty="0" smtClean="0">
                <a:solidFill>
                  <a:schemeClr val="tx1"/>
                </a:solidFill>
              </a:rPr>
              <a:t>ВНИМАНИЕ </a:t>
            </a:r>
            <a:r>
              <a:rPr lang="ru-RU" dirty="0" smtClean="0">
                <a:solidFill>
                  <a:schemeClr val="tx1"/>
                </a:solidFill>
              </a:rPr>
              <a:t>УДЕЛИТЬ ПРИ ПОДАЧЕ ЗАЯВОК </a:t>
            </a:r>
            <a:r>
              <a:rPr lang="ru-RU" dirty="0" smtClean="0">
                <a:solidFill>
                  <a:schemeClr val="tx1"/>
                </a:solidFill>
              </a:rPr>
              <a:t>ПРАВИЛЬНОСТИ </a:t>
            </a:r>
            <a:r>
              <a:rPr lang="ru-RU" dirty="0" smtClean="0">
                <a:solidFill>
                  <a:schemeClr val="tx1"/>
                </a:solidFill>
              </a:rPr>
              <a:t>УКАЗАНИЯ </a:t>
            </a:r>
          </a:p>
          <a:p>
            <a:pPr marL="4572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E-MAIL</a:t>
            </a:r>
            <a:r>
              <a:rPr lang="ru-RU" dirty="0" smtClean="0">
                <a:solidFill>
                  <a:schemeClr val="tx1"/>
                </a:solidFill>
              </a:rPr>
              <a:t> (АДРЕСА ЭЛЕКТРОННОЙ ПОЧТЫ)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ОБЩЕСТВЕННЫХ НАБЛЮДАТЕЛЕЙ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80199"/>
              </p:ext>
            </p:extLst>
          </p:nvPr>
        </p:nvGraphicFramePr>
        <p:xfrm>
          <a:off x="304800" y="777875"/>
          <a:ext cx="8555038" cy="3093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968"/>
                <a:gridCol w="6376070"/>
              </a:tblGrid>
              <a:tr h="554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Пользователи Интернет портала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48" marR="65348" marT="16941" marB="1694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Полномочия на Интернет портале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48" marR="65348" marT="16941" marB="16941"/>
                </a:tc>
              </a:tr>
              <a:tr h="1304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Онлайн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  <a:ea typeface="+mn-ea"/>
                        </a:rPr>
                        <a:t> наблюдатель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48" marR="65348" marT="16941" marB="16941"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</a:rPr>
                        <a:t>Просмотр до 6 одновременных онлайн-трансляций из ППЭ </a:t>
                      </a:r>
                      <a:r>
                        <a:rPr lang="ru-RU" sz="1600" b="1" dirty="0" smtClean="0">
                          <a:effectLst/>
                        </a:rPr>
                        <a:t>предварительно</a:t>
                      </a:r>
                      <a:r>
                        <a:rPr lang="ru-RU" sz="1600" b="1" baseline="0" dirty="0" smtClean="0">
                          <a:effectLst/>
                        </a:rPr>
                        <a:t> назначенных аудиторий своего часового пояса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</a:rPr>
                        <a:t>Добавление </a:t>
                      </a:r>
                      <a:r>
                        <a:rPr lang="ru-RU" sz="1600" b="1" dirty="0">
                          <a:effectLst/>
                        </a:rPr>
                        <a:t>нарушений в отношении </a:t>
                      </a:r>
                      <a:r>
                        <a:rPr lang="ru-RU" sz="1600" b="1" dirty="0" smtClean="0">
                          <a:effectLst/>
                        </a:rPr>
                        <a:t>ППЭ</a:t>
                      </a:r>
                      <a:endParaRPr lang="ru-RU" sz="1600" b="1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</a:rPr>
                        <a:t>Редактирование </a:t>
                      </a:r>
                      <a:r>
                        <a:rPr lang="ru-RU" sz="1600" b="1" dirty="0" smtClean="0">
                          <a:effectLst/>
                        </a:rPr>
                        <a:t>добавленных </a:t>
                      </a:r>
                      <a:r>
                        <a:rPr lang="ru-RU" sz="1600" b="1" dirty="0">
                          <a:effectLst/>
                        </a:rPr>
                        <a:t>самостоятельно нарушений в </a:t>
                      </a:r>
                      <a:r>
                        <a:rPr lang="ru-RU" sz="1600" b="1" dirty="0" smtClean="0">
                          <a:effectLst/>
                        </a:rPr>
                        <a:t>ППЭ</a:t>
                      </a:r>
                      <a:endParaRPr lang="ru-RU" sz="1600" b="1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</a:rPr>
                        <a:t>Просмотр архива записей видеонаблюдения в отношении ППЭ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48" marR="65348" marT="16941" marB="16941"/>
                </a:tc>
              </a:tr>
              <a:tr h="554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Образовательная</a:t>
                      </a:r>
                      <a:r>
                        <a:rPr lang="ru-RU" sz="1600" b="1" baseline="0" dirty="0" smtClean="0">
                          <a:effectLst/>
                        </a:rPr>
                        <a:t> организация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48" marR="65348" marT="16941" marB="16941"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</a:rPr>
                        <a:t>Просмотр онлайн-трансляций из ППЭ/РЦОИ на карте РФ в дни проведения </a:t>
                      </a:r>
                      <a:r>
                        <a:rPr lang="ru-RU" sz="1600" b="1" dirty="0" smtClean="0">
                          <a:effectLst/>
                        </a:rPr>
                        <a:t>экзаменов -?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48" marR="65348" marT="16941" marB="169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34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52" y="847941"/>
            <a:ext cx="87868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b="1" dirty="0" smtClean="0">
              <a:solidFill>
                <a:srgbClr val="000099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0099"/>
                </a:solidFill>
              </a:rPr>
              <a:t>В соответствии с п. 36 Порядка проведения ГИА-11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Оснащение видеонаблюдением:</a:t>
            </a:r>
          </a:p>
          <a:p>
            <a:pPr marL="266700" indent="-266700">
              <a:spcAft>
                <a:spcPts val="600"/>
              </a:spcAft>
            </a:pPr>
            <a:endParaRPr lang="ru-RU" sz="600" dirty="0" smtClean="0">
              <a:solidFill>
                <a:srgbClr val="000099"/>
              </a:solidFill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</a:rPr>
              <a:t>ППЭ: аудитории и штабы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100% онлайн </a:t>
            </a:r>
            <a:r>
              <a:rPr lang="ru-RU" sz="2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исключения: аудитории </a:t>
            </a:r>
            <a:r>
              <a:rPr lang="ru-RU" sz="2000" dirty="0" err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спецрассадки</a:t>
            </a:r>
            <a:r>
              <a:rPr lang="ru-RU" sz="2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, ФСИН, ППЭ на дому,  ППЭ на базе медучреждений – запись </a:t>
            </a:r>
            <a:r>
              <a:rPr lang="ru-RU" sz="2000" dirty="0" err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оффлайн</a:t>
            </a:r>
            <a:r>
              <a:rPr lang="ru-RU" sz="2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200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</a:rPr>
              <a:t>РЦОИ: помещения выдачи, приёмки,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хранения и обработки ЭМ, мест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работы ПК 100% онлайн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</a:rPr>
              <a:t>Замена оборудования (ПАК на </a:t>
            </a:r>
            <a:r>
              <a:rPr lang="en-US" sz="2000" dirty="0" smtClean="0">
                <a:solidFill>
                  <a:srgbClr val="000099"/>
                </a:solidFill>
              </a:rPr>
              <a:t>IP – </a:t>
            </a:r>
            <a:r>
              <a:rPr lang="ru-RU" sz="2000" dirty="0" smtClean="0">
                <a:solidFill>
                  <a:srgbClr val="000099"/>
                </a:solidFill>
              </a:rPr>
              <a:t>камеры) 10 %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</a:rPr>
              <a:t>Создание ситуационно-информационного центра (СИЦ) на базе РЦОИ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99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603" y="347969"/>
            <a:ext cx="892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Видеонаблюдение на ЕГЭ в 2016 году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64644"/>
            <a:ext cx="2133600" cy="962025"/>
          </a:xfrm>
          <a:prstGeom prst="rect">
            <a:avLst/>
          </a:prstGeom>
        </p:spPr>
      </p:pic>
      <p:pic>
        <p:nvPicPr>
          <p:cNvPr id="22" name="Picture 2" descr="fImage247180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46" y="5497009"/>
            <a:ext cx="2810029" cy="11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Ошибки при заполнении бланков итогового сочинения (изложения) выявленные в 2015-2016 уч. году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28343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1" dirty="0">
                <a:solidFill>
                  <a:srgbClr val="FF0000"/>
                </a:solidFill>
                <a:latin typeface="Arial"/>
                <a:cs typeface="+mn-cs"/>
              </a:rPr>
              <a:t>Должно быть в каждом ППЭ на сегодняшний день</a:t>
            </a:r>
          </a:p>
          <a:p>
            <a:pPr marL="342900" lvl="0" indent="-34290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  <a:cs typeface="+mn-cs"/>
              </a:rPr>
              <a:t>Поэтажный план ППЭ с обозначениями аудиторий ППЭ.</a:t>
            </a:r>
          </a:p>
          <a:p>
            <a:pPr marL="342900" lvl="0" indent="-34290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  <a:cs typeface="+mn-cs"/>
              </a:rPr>
              <a:t>Утверждённые схемы размещения средств видеонаблюдения для каждой аудитории </a:t>
            </a:r>
            <a:r>
              <a:rPr lang="ru-RU" dirty="0" smtClean="0">
                <a:solidFill>
                  <a:srgbClr val="000000"/>
                </a:solidFill>
                <a:latin typeface="Arial"/>
                <a:cs typeface="+mn-cs"/>
              </a:rPr>
              <a:t>ППЭ (после установки).</a:t>
            </a:r>
            <a:endParaRPr lang="ru-RU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  <a:cs typeface="+mn-cs"/>
              </a:rPr>
              <a:t>Журналы доступа к ПАК (1 журнал НОВЫЙ на каждую аудиторию, включая штаб</a:t>
            </a:r>
            <a:r>
              <a:rPr lang="en-US" dirty="0">
                <a:solidFill>
                  <a:srgbClr val="000000"/>
                </a:solidFill>
                <a:latin typeface="Arial"/>
                <a:cs typeface="+mn-cs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Arial"/>
                <a:cs typeface="+mn-cs"/>
              </a:rPr>
              <a:t>пронумерован, прошит, скреплен печатью).</a:t>
            </a:r>
          </a:p>
          <a:p>
            <a:pPr marL="342900" lvl="0" indent="-34290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  <a:cs typeface="+mn-cs"/>
              </a:rPr>
              <a:t>ПАК с 2 видеокамерами в каждой </a:t>
            </a:r>
            <a:r>
              <a:rPr lang="ru-RU" dirty="0" smtClean="0">
                <a:solidFill>
                  <a:srgbClr val="000000"/>
                </a:solidFill>
                <a:latin typeface="Arial"/>
                <a:cs typeface="+mn-cs"/>
              </a:rPr>
              <a:t>аудитории (кроме нового оборудования).</a:t>
            </a:r>
          </a:p>
          <a:p>
            <a:pPr marL="342900" lvl="0" indent="-34290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/>
                <a:cs typeface="+mn-cs"/>
              </a:rPr>
              <a:t>Настроены углы обзора камер в штабах (видимость всего помещения) </a:t>
            </a:r>
            <a:endParaRPr lang="ru-RU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  <a:cs typeface="+mn-cs"/>
              </a:rPr>
              <a:t>Таблички «Ведется видеонаблюдение» в каждой аудитории, штабе, входе в ППЭ, коридорах. </a:t>
            </a:r>
            <a:endParaRPr lang="ru-RU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lang="ru-RU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7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7" cy="6048672"/>
          </a:xfrm>
          <a:noFill/>
        </p:spPr>
        <p:txBody>
          <a:bodyPr wrap="square" rtlCol="0">
            <a:normAutofit/>
          </a:bodyPr>
          <a:lstStyle/>
          <a:p>
            <a:pPr marL="0" indent="0" algn="l">
              <a:buNone/>
            </a:pPr>
            <a:r>
              <a:rPr lang="ru-RU" sz="2400" dirty="0" smtClean="0"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200" dirty="0" smtClean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График приемки сведений в РИС ГИА 11</a:t>
            </a:r>
            <a:br>
              <a:rPr lang="ru-RU" sz="2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200" dirty="0"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200" dirty="0"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200" dirty="0" smtClean="0"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200" dirty="0" smtClean="0">
                <a:latin typeface="Calibri" pitchFamily="34" charset="0"/>
                <a:ea typeface="+mn-ea"/>
                <a:cs typeface="Calibri" pitchFamily="34" charset="0"/>
              </a:rPr>
            </a:br>
            <a:endParaRPr lang="ru-RU" sz="24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57300"/>
              </p:ext>
            </p:extLst>
          </p:nvPr>
        </p:nvGraphicFramePr>
        <p:xfrm>
          <a:off x="467544" y="908720"/>
          <a:ext cx="7632848" cy="557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584176"/>
                <a:gridCol w="1944216"/>
              </a:tblGrid>
              <a:tr h="732081">
                <a:tc>
                  <a:txBody>
                    <a:bodyPr/>
                    <a:lstStyle/>
                    <a:p>
                      <a:r>
                        <a:rPr lang="ru-RU" dirty="0" smtClean="0"/>
                        <a:t>МСУ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об экзаменах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о работниках ППЭ</a:t>
                      </a:r>
                      <a:endParaRPr lang="ru-RU" dirty="0"/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Альменевский, Белозерский, Кетовский, Шумихинский, Шатровский, Целинный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25.01.2016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25.04.2016</a:t>
                      </a:r>
                      <a:endParaRPr lang="ru-RU" dirty="0"/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Лебяжьевский, Куртамышский,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Сафакулевский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Щучанский, Юргамышский, Катайский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26.01.2016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26.04.2016</a:t>
                      </a:r>
                      <a:endParaRPr lang="ru-RU" dirty="0"/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Варгашинский, Макушинский,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Мокроусовский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Петуховский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Половинский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Далматовский, Вечерняя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27.01.2016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27.04.2016</a:t>
                      </a:r>
                      <a:endParaRPr lang="ru-RU" dirty="0"/>
                    </a:p>
                  </a:txBody>
                  <a:tcPr/>
                </a:tc>
              </a:tr>
              <a:tr h="584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Шадринск,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Шадринский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Каргапольский,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Мишкинский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Дистанционная СОШ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28.01.2016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28.04.2016</a:t>
                      </a:r>
                      <a:endParaRPr lang="ru-RU" dirty="0"/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Курган, Звериноголовский,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Притобольный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Частоозерский, СПО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29.01.2016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29.04.2016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416824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Благодарю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400800" cy="34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>Ошибки при заполнении бланков итогового сочинения (изложения) выявленные в 2015-2016 уч. году </a:t>
            </a:r>
            <a:endParaRPr lang="ru-RU" sz="32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920880" cy="4464496"/>
          </a:xfrm>
        </p:spPr>
        <p:txBody>
          <a:bodyPr>
            <a:normAutofit/>
          </a:bodyPr>
          <a:lstStyle/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Не заполнены верхние части </a:t>
            </a:r>
            <a:r>
              <a:rPr lang="ru-RU" sz="1800" b="1" dirty="0" smtClean="0"/>
              <a:t>бланков записи </a:t>
            </a:r>
            <a:r>
              <a:rPr lang="ru-RU" sz="1800" dirty="0" smtClean="0"/>
              <a:t>или заполнены с ошибками (нет № темы, № листа, код региона, код работы, ФИО)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В бланке регистрации указано неверное количество </a:t>
            </a:r>
            <a:r>
              <a:rPr lang="ru-RU" sz="1800" b="1" dirty="0" smtClean="0"/>
              <a:t>бланков записи </a:t>
            </a:r>
            <a:r>
              <a:rPr lang="ru-RU" sz="1800" dirty="0" smtClean="0"/>
              <a:t>или вообще отсутствует 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Не заполнены РЕЗУЛЬТАТЫ ОЦЕНИВАНИЯ критерии (зачет, незачет)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Использование штриха, замазки, размазывают чернила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Не предоставлены формы ИС-07 (Изменения в ФИО)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Неверно выставлен зачет/ незачет  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Бланки мятые, углы загнуты </a:t>
            </a:r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r>
              <a:rPr lang="ru-RU" sz="1800" dirty="0" smtClean="0"/>
              <a:t>Подробнее в справке</a:t>
            </a:r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92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>Ошибки при внесении сведений в РИС выявленные в 2015-2016 уч. году </a:t>
            </a:r>
            <a:endParaRPr lang="ru-RU" sz="32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920880" cy="4464496"/>
          </a:xfrm>
        </p:spPr>
        <p:txBody>
          <a:bodyPr>
            <a:normAutofit/>
          </a:bodyPr>
          <a:lstStyle/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Ошибки в ФИО участников ГИА </a:t>
            </a:r>
            <a:r>
              <a:rPr lang="ru-RU" sz="1800" dirty="0" smtClean="0">
                <a:solidFill>
                  <a:srgbClr val="FF0000"/>
                </a:solidFill>
              </a:rPr>
              <a:t>(Белозерский, Звериноголовский, Целинный, Юргамышский очень много, Курган, Шадринск, Катайск, </a:t>
            </a:r>
            <a:r>
              <a:rPr lang="ru-RU" sz="1800" dirty="0" err="1" smtClean="0">
                <a:solidFill>
                  <a:srgbClr val="FF0000"/>
                </a:solidFill>
              </a:rPr>
              <a:t>Половинский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</a:rPr>
              <a:t>Мишкинский</a:t>
            </a:r>
            <a:r>
              <a:rPr lang="ru-RU" sz="1800" dirty="0" smtClean="0">
                <a:solidFill>
                  <a:srgbClr val="FF0000"/>
                </a:solidFill>
              </a:rPr>
              <a:t>, Кетовский)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Не заполнено количество детей в выпускных, </a:t>
            </a:r>
            <a:r>
              <a:rPr lang="ru-RU" sz="1800" dirty="0" err="1" smtClean="0"/>
              <a:t>предвыпускных</a:t>
            </a:r>
            <a:r>
              <a:rPr lang="ru-RU" sz="1800" dirty="0" smtClean="0"/>
              <a:t> классах (</a:t>
            </a:r>
            <a:r>
              <a:rPr lang="ru-RU" sz="1800" dirty="0" smtClean="0">
                <a:solidFill>
                  <a:srgbClr val="FF0000"/>
                </a:solidFill>
              </a:rPr>
              <a:t>Юргамышский, Белозерский, Каргапольский, </a:t>
            </a:r>
            <a:r>
              <a:rPr lang="ru-RU" sz="1800" dirty="0" err="1" smtClean="0">
                <a:solidFill>
                  <a:srgbClr val="FF0000"/>
                </a:solidFill>
              </a:rPr>
              <a:t>Притобольный</a:t>
            </a:r>
            <a:r>
              <a:rPr lang="ru-RU" sz="1800" dirty="0" smtClean="0">
                <a:solidFill>
                  <a:srgbClr val="FF0000"/>
                </a:solidFill>
              </a:rPr>
              <a:t>, Катайский, </a:t>
            </a:r>
            <a:r>
              <a:rPr lang="ru-RU" sz="1800" dirty="0" err="1" smtClean="0">
                <a:solidFill>
                  <a:srgbClr val="FF0000"/>
                </a:solidFill>
              </a:rPr>
              <a:t>Мокроусовский</a:t>
            </a:r>
            <a:r>
              <a:rPr lang="ru-RU" sz="1800" dirty="0" smtClean="0">
                <a:solidFill>
                  <a:srgbClr val="FF0000"/>
                </a:solidFill>
              </a:rPr>
              <a:t>).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Не было сайта ОО в РИС </a:t>
            </a:r>
            <a:r>
              <a:rPr lang="ru-RU" sz="1800" dirty="0" smtClean="0">
                <a:solidFill>
                  <a:srgbClr val="FF0000"/>
                </a:solidFill>
              </a:rPr>
              <a:t>(</a:t>
            </a:r>
            <a:r>
              <a:rPr lang="ru-RU" sz="1800" dirty="0" err="1" smtClean="0">
                <a:solidFill>
                  <a:srgbClr val="FF0000"/>
                </a:solidFill>
              </a:rPr>
              <a:t>Сулюклинская</a:t>
            </a:r>
            <a:r>
              <a:rPr lang="ru-RU" sz="1800" dirty="0" smtClean="0">
                <a:solidFill>
                  <a:srgbClr val="FF0000"/>
                </a:solidFill>
              </a:rPr>
              <a:t> СОШ ,</a:t>
            </a:r>
            <a:r>
              <a:rPr lang="ru-RU" sz="1800" dirty="0" err="1" smtClean="0">
                <a:solidFill>
                  <a:srgbClr val="FF0000"/>
                </a:solidFill>
              </a:rPr>
              <a:t>Верхнеключевская</a:t>
            </a:r>
            <a:r>
              <a:rPr lang="ru-RU" sz="1800" dirty="0" smtClean="0">
                <a:solidFill>
                  <a:srgbClr val="FF0000"/>
                </a:solidFill>
              </a:rPr>
              <a:t> СОШ, Белозерская вечерняя СОШ).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1800" dirty="0" smtClean="0"/>
              <a:t>Обратить внимание на изменения наименований ОО, МСУ, ФИО руководителей ОО </a:t>
            </a:r>
            <a:r>
              <a:rPr lang="ru-RU" sz="1800" dirty="0" smtClean="0">
                <a:solidFill>
                  <a:srgbClr val="FF0000"/>
                </a:solidFill>
              </a:rPr>
              <a:t>(своевременность).</a:t>
            </a:r>
          </a:p>
          <a:p>
            <a:pPr marL="388620" indent="-342900">
              <a:buFont typeface="+mj-lt"/>
              <a:buAutoNum type="arabicPeriod"/>
            </a:pPr>
            <a:endParaRPr lang="ru-RU" sz="1800" dirty="0" smtClean="0"/>
          </a:p>
          <a:p>
            <a:pPr marL="388620" indent="-342900">
              <a:buFont typeface="+mj-lt"/>
              <a:buAutoNum type="arabicPeriod"/>
            </a:pPr>
            <a:endParaRPr lang="ru-RU" sz="1800" dirty="0" smtClean="0"/>
          </a:p>
          <a:p>
            <a:pPr marL="388620" indent="-342900">
              <a:buFont typeface="+mj-lt"/>
              <a:buAutoNum type="arabicPeriod"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957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5785" t="8266" r="24013" b="62"/>
          <a:stretch>
            <a:fillRect/>
          </a:stretch>
        </p:blipFill>
        <p:spPr bwMode="auto">
          <a:xfrm>
            <a:off x="4217267" y="1844824"/>
            <a:ext cx="2658989" cy="3732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5833" t="8159" r="23958" b="406"/>
          <a:stretch>
            <a:fillRect/>
          </a:stretch>
        </p:blipFill>
        <p:spPr bwMode="auto">
          <a:xfrm>
            <a:off x="2697858" y="1640565"/>
            <a:ext cx="2666230" cy="37326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666857"/>
            <a:ext cx="622830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Автоматизация планирования экзаменов </a:t>
            </a:r>
          </a:p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Автоматизация обработки бланков</a:t>
            </a:r>
          </a:p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Автоматизация печати ведомостей результатов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116632"/>
            <a:ext cx="6512511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Изменения в технологиях ГВЭ в 2016 году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597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509588" cy="411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058D2-FE42-49B7-B5EB-1166B27BD6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pic>
        <p:nvPicPr>
          <p:cNvPr id="35843" name="Picture 3" descr="C:\Users\Porandaykina\AppData\Local\Microsoft\Windows\Temporary Internet Files\Content.Outlook\LXGUHQFJ\Математика_3v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338455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675" y="5949950"/>
            <a:ext cx="1944688" cy="39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79388" y="5807075"/>
            <a:ext cx="217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Метки о удалении </a:t>
            </a:r>
          </a:p>
          <a:p>
            <a:pPr eaLnBrk="1" hangingPunct="1"/>
            <a:r>
              <a:rPr lang="ru-RU" altLang="ru-RU"/>
              <a:t>и не завершении:</a:t>
            </a:r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2268538" y="6145213"/>
            <a:ext cx="7191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116632"/>
            <a:ext cx="6512511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Изменения в технологиях ГИА-9 в 2016 году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059" y="49188"/>
            <a:ext cx="6512511" cy="1143000"/>
          </a:xfrm>
          <a:noFill/>
        </p:spPr>
        <p:txBody>
          <a:bodyPr wrap="square" rtlCol="0"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Calibri" pitchFamily="34" charset="0"/>
                <a:ea typeface="+mn-ea"/>
                <a:cs typeface="Calibri" pitchFamily="34" charset="0"/>
              </a:rPr>
              <a:t>Технология печати КИМ в ППЭ</a:t>
            </a:r>
            <a:endParaRPr lang="ru-RU" sz="24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96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Основные технологические решения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Номер слайда 21"/>
          <p:cNvSpPr txBox="1">
            <a:spLocks/>
          </p:cNvSpPr>
          <p:nvPr/>
        </p:nvSpPr>
        <p:spPr>
          <a:xfrm>
            <a:off x="6553200" y="5995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675A2-4042-4E6A-8301-E88AE63FF2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1005699"/>
            <a:ext cx="8883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Контрольные измерительные материалы распространяются в электронном виде, защищённом с использованием 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средств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шифрования.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523774" y="1841875"/>
            <a:ext cx="6029832" cy="2163452"/>
            <a:chOff x="2901261" y="1711338"/>
            <a:chExt cx="6142143" cy="256990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5757" y="1711338"/>
              <a:ext cx="1312863" cy="131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63"/>
            <p:cNvSpPr>
              <a:spLocks noChangeArrowheads="1"/>
            </p:cNvSpPr>
            <p:nvPr/>
          </p:nvSpPr>
          <p:spPr bwMode="auto">
            <a:xfrm>
              <a:off x="2901261" y="3001648"/>
              <a:ext cx="1800647" cy="1279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sz="19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Диск с КИМ</a:t>
              </a:r>
              <a:endParaRPr lang="ru-RU" sz="19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algn="ctr" eaLnBrk="1" hangingPunct="1"/>
              <a:r>
                <a:rPr lang="ru-RU" sz="15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Защита: </a:t>
              </a:r>
              <a:r>
                <a:rPr lang="ru-RU" sz="15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шифрование </a:t>
              </a:r>
              <a:r>
                <a:rPr lang="ru-RU" sz="15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по ГОСТ</a:t>
              </a:r>
            </a:p>
          </p:txBody>
        </p:sp>
        <p:pic>
          <p:nvPicPr>
            <p:cNvPr id="13" name="Picture 4" descr="http://www.pereezd-moskva.ru/images/pack/korob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1403" y="2287600"/>
              <a:ext cx="2214562" cy="173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Выгнутая влево стрелка 13"/>
            <p:cNvSpPr/>
            <p:nvPr/>
          </p:nvSpPr>
          <p:spPr>
            <a:xfrm rot="18233031" flipH="1">
              <a:off x="4883401" y="1773250"/>
              <a:ext cx="419100" cy="1368425"/>
            </a:xfrm>
            <a:prstGeom prst="curv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Выгнутая влево стрелка 16"/>
            <p:cNvSpPr/>
            <p:nvPr/>
          </p:nvSpPr>
          <p:spPr>
            <a:xfrm rot="3573723">
              <a:off x="6484128" y="1795949"/>
              <a:ext cx="419100" cy="1368425"/>
            </a:xfrm>
            <a:prstGeom prst="curv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86"/>
            <p:cNvSpPr>
              <a:spLocks noChangeArrowheads="1"/>
            </p:cNvSpPr>
            <p:nvPr/>
          </p:nvSpPr>
          <p:spPr bwMode="auto">
            <a:xfrm>
              <a:off x="6962192" y="2881754"/>
              <a:ext cx="2081212" cy="115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9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Индивидуальные </a:t>
              </a:r>
              <a:r>
                <a:rPr lang="ru-RU" sz="19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комплекты участников</a:t>
              </a:r>
            </a:p>
          </p:txBody>
        </p:sp>
        <p:pic>
          <p:nvPicPr>
            <p:cNvPr id="19" name="Picture 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7424" y="1943461"/>
              <a:ext cx="1063997" cy="1063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9473" y="2519525"/>
              <a:ext cx="24606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Прямоугольник 133"/>
            <p:cNvSpPr>
              <a:spLocks noChangeArrowheads="1"/>
            </p:cNvSpPr>
            <p:nvPr/>
          </p:nvSpPr>
          <p:spPr bwMode="auto">
            <a:xfrm>
              <a:off x="5061501" y="1836165"/>
              <a:ext cx="1676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400" b="1" dirty="0" smtClean="0">
                  <a:solidFill>
                    <a:srgbClr val="0070C0"/>
                  </a:solidFill>
                  <a:latin typeface="Verdana" pitchFamily="34" charset="0"/>
                  <a:cs typeface="Times New Roman" pitchFamily="18" charset="0"/>
                </a:rPr>
                <a:t>Изготовление ЭМ</a:t>
              </a:r>
              <a:endParaRPr lang="ru-RU" sz="1400" b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71225" y="4173761"/>
            <a:ext cx="8748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Контрольные измерительные материалы печатаются в аудиториях пунктов проведения экзаменов, в присутствии участников ЕГЭ, непосредственно перед началом экзамена.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1225" y="4716116"/>
            <a:ext cx="8883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Распечатанные контрольные измерительные материалы комплектуются в аудитории с индивидуальными комплектами и выдаются участникам.</a:t>
            </a:r>
          </a:p>
        </p:txBody>
      </p:sp>
      <p:sp>
        <p:nvSpPr>
          <p:cNvPr id="24" name="Прямоугольник 69"/>
          <p:cNvSpPr>
            <a:spLocks noChangeArrowheads="1"/>
          </p:cNvSpPr>
          <p:nvPr/>
        </p:nvSpPr>
        <p:spPr bwMode="auto">
          <a:xfrm>
            <a:off x="2843808" y="3789040"/>
            <a:ext cx="337912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9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Доставочные </a:t>
            </a:r>
            <a:r>
              <a:rPr lang="ru-RU" sz="19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пакеты по 5 и 15 ИК</a:t>
            </a:r>
            <a:endParaRPr lang="ru-RU" sz="19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5" y="1440843"/>
            <a:ext cx="8883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за 4-5 рабочих дней до проведения экзамена технический специалист должен провести техническую подготовку ППЭ,  техническая подготовка должна быть завершена за 2 рабочих дня до проведения экзамена;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8304" y="2167192"/>
            <a:ext cx="1682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Бланки регистрации, ответов №1, №2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721" y="49188"/>
            <a:ext cx="6512511" cy="1143000"/>
          </a:xfrm>
          <a:noFill/>
        </p:spPr>
        <p:txBody>
          <a:bodyPr wrap="square" rtlCol="0"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     Технология печати КИМ в ППЭ</a:t>
            </a:r>
            <a:endParaRPr lang="ru-RU" sz="24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5496" y="62068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Ресурсное обеспечение ППЭ для технологии печати КИМ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Объект 1"/>
          <p:cNvSpPr>
            <a:spLocks noGrp="1"/>
          </p:cNvSpPr>
          <p:nvPr/>
        </p:nvSpPr>
        <p:spPr bwMode="auto">
          <a:xfrm>
            <a:off x="709736" y="6206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6064" y="501317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ru-RU" dirty="0" smtClean="0">
              <a:latin typeface="Verdana" pitchFamily="34" charset="0"/>
            </a:endParaRPr>
          </a:p>
        </p:txBody>
      </p:sp>
      <p:sp>
        <p:nvSpPr>
          <p:cNvPr id="47" name="Заголовок 3"/>
          <p:cNvSpPr>
            <a:spLocks noGrp="1"/>
          </p:cNvSpPr>
          <p:nvPr/>
        </p:nvSpPr>
        <p:spPr>
          <a:xfrm>
            <a:off x="540060" y="2204864"/>
            <a:ext cx="2592288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Станция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печати КИМ</a:t>
            </a:r>
          </a:p>
        </p:txBody>
      </p:sp>
      <p:sp>
        <p:nvSpPr>
          <p:cNvPr id="48" name="Заголовок 3"/>
          <p:cNvSpPr>
            <a:spLocks noGrp="1"/>
          </p:cNvSpPr>
          <p:nvPr/>
        </p:nvSpPr>
        <p:spPr>
          <a:xfrm>
            <a:off x="4499992" y="2420888"/>
            <a:ext cx="252028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Рабочая станция с выходом в интернет</a:t>
            </a:r>
          </a:p>
        </p:txBody>
      </p:sp>
      <p:sp>
        <p:nvSpPr>
          <p:cNvPr id="49" name="Заголовок 3"/>
          <p:cNvSpPr>
            <a:spLocks noGrp="1"/>
          </p:cNvSpPr>
          <p:nvPr/>
        </p:nvSpPr>
        <p:spPr>
          <a:xfrm>
            <a:off x="2772308" y="2276872"/>
            <a:ext cx="1152128" cy="2880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Принтер</a:t>
            </a:r>
          </a:p>
        </p:txBody>
      </p:sp>
      <p:pic>
        <p:nvPicPr>
          <p:cNvPr id="50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00" y="1052736"/>
            <a:ext cx="1368152" cy="1368152"/>
          </a:xfrm>
          <a:prstGeom prst="rect">
            <a:avLst/>
          </a:prstGeom>
          <a:noFill/>
        </p:spPr>
      </p:pic>
      <p:cxnSp>
        <p:nvCxnSpPr>
          <p:cNvPr id="51" name="Прямая соединительная линия 50"/>
          <p:cNvCxnSpPr/>
          <p:nvPr/>
        </p:nvCxnSpPr>
        <p:spPr>
          <a:xfrm flipV="1">
            <a:off x="2124236" y="1772816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Заголовок 3"/>
          <p:cNvSpPr>
            <a:spLocks noGrp="1"/>
          </p:cNvSpPr>
          <p:nvPr/>
        </p:nvSpPr>
        <p:spPr>
          <a:xfrm>
            <a:off x="432048" y="4797152"/>
            <a:ext cx="2592288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Станция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печати КИМ</a:t>
            </a:r>
          </a:p>
        </p:txBody>
      </p:sp>
      <p:sp>
        <p:nvSpPr>
          <p:cNvPr id="53" name="Заголовок 3"/>
          <p:cNvSpPr>
            <a:spLocks noGrp="1"/>
          </p:cNvSpPr>
          <p:nvPr/>
        </p:nvSpPr>
        <p:spPr>
          <a:xfrm>
            <a:off x="2664296" y="4869160"/>
            <a:ext cx="1152128" cy="2880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Принтер</a:t>
            </a:r>
          </a:p>
        </p:txBody>
      </p:sp>
      <p:pic>
        <p:nvPicPr>
          <p:cNvPr id="54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288" y="3691570"/>
            <a:ext cx="1368152" cy="1368152"/>
          </a:xfrm>
          <a:prstGeom prst="rect">
            <a:avLst/>
          </a:prstGeom>
          <a:noFill/>
        </p:spPr>
      </p:pic>
      <p:cxnSp>
        <p:nvCxnSpPr>
          <p:cNvPr id="55" name="Прямая соединительная линия 54"/>
          <p:cNvCxnSpPr/>
          <p:nvPr/>
        </p:nvCxnSpPr>
        <p:spPr>
          <a:xfrm flipV="1">
            <a:off x="1980220" y="4303638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566345" y="1068586"/>
            <a:ext cx="4156459" cy="45926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ru-RU" sz="2500" b="1" dirty="0" smtClean="0">
                <a:solidFill>
                  <a:schemeClr val="tx1"/>
                </a:solidFill>
              </a:rPr>
              <a:t>ШТАБ ППЭ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56084" y="1052736"/>
            <a:ext cx="3456384" cy="23042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sz="2500" b="1" dirty="0" smtClean="0">
                <a:solidFill>
                  <a:schemeClr val="tx1"/>
                </a:solidFill>
              </a:rPr>
              <a:t>АУДИТОРИЯ 1 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56084" y="3501008"/>
            <a:ext cx="3456384" cy="21602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sz="2500" b="1" dirty="0" smtClean="0">
                <a:solidFill>
                  <a:schemeClr val="tx1"/>
                </a:solidFill>
              </a:rPr>
              <a:t>АУДИТОРИЯ 2 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59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4" cstate="print"/>
          <a:srcRect b="6952"/>
          <a:stretch>
            <a:fillRect/>
          </a:stretch>
        </p:blipFill>
        <p:spPr bwMode="auto">
          <a:xfrm>
            <a:off x="1210984" y="1268760"/>
            <a:ext cx="1098927" cy="1022533"/>
          </a:xfrm>
          <a:prstGeom prst="rect">
            <a:avLst/>
          </a:prstGeom>
          <a:noFill/>
        </p:spPr>
      </p:pic>
      <p:pic>
        <p:nvPicPr>
          <p:cNvPr id="60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4" cstate="print"/>
          <a:srcRect b="6952"/>
          <a:stretch>
            <a:fillRect/>
          </a:stretch>
        </p:blipFill>
        <p:spPr bwMode="auto">
          <a:xfrm>
            <a:off x="1142724" y="3861048"/>
            <a:ext cx="1098927" cy="1022533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81" y="3789040"/>
            <a:ext cx="1061196" cy="106119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6482931" y="4725144"/>
            <a:ext cx="21935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13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13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72" y="1175636"/>
            <a:ext cx="1493219" cy="11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72" y="2924944"/>
            <a:ext cx="968069" cy="86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4845327" y="3717032"/>
            <a:ext cx="1362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dirty="0" smtClean="0">
                <a:latin typeface="Verdana" pitchFamily="34" charset="0"/>
                <a:cs typeface="Times New Roman" pitchFamily="18" charset="0"/>
              </a:rPr>
              <a:t>USB-</a:t>
            </a:r>
            <a:r>
              <a:rPr lang="ru-RU" sz="1400" b="1" dirty="0" smtClean="0">
                <a:latin typeface="Verdana" pitchFamily="34" charset="0"/>
                <a:cs typeface="Times New Roman" pitchFamily="18" charset="0"/>
              </a:rPr>
              <a:t>модем</a:t>
            </a:r>
          </a:p>
        </p:txBody>
      </p:sp>
      <p:pic>
        <p:nvPicPr>
          <p:cNvPr id="66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83" y="1326462"/>
            <a:ext cx="746055" cy="7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7391457" y="2154829"/>
            <a:ext cx="11293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68" name="Заголовок 3"/>
          <p:cNvSpPr>
            <a:spLocks noGrp="1"/>
          </p:cNvSpPr>
          <p:nvPr/>
        </p:nvSpPr>
        <p:spPr>
          <a:xfrm>
            <a:off x="4644008" y="4941168"/>
            <a:ext cx="1152128" cy="2880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Принтер</a:t>
            </a:r>
          </a:p>
        </p:txBody>
      </p:sp>
      <p:pic>
        <p:nvPicPr>
          <p:cNvPr id="69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089" y="3933056"/>
            <a:ext cx="1181047" cy="1181047"/>
          </a:xfrm>
          <a:prstGeom prst="rect">
            <a:avLst/>
          </a:prstGeom>
          <a:noFill/>
        </p:spPr>
      </p:pic>
      <p:sp>
        <p:nvSpPr>
          <p:cNvPr id="70" name="Заголовок 3"/>
          <p:cNvSpPr>
            <a:spLocks noGrp="1"/>
          </p:cNvSpPr>
          <p:nvPr/>
        </p:nvSpPr>
        <p:spPr>
          <a:xfrm>
            <a:off x="6069987" y="2933815"/>
            <a:ext cx="2592288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Резервный 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USB </a:t>
            </a:r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модем</a:t>
            </a:r>
            <a:endParaRPr lang="ru-RU" sz="1400" dirty="0">
              <a:solidFill>
                <a:schemeClr val="tx1"/>
              </a:solidFill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08721" y="49188"/>
            <a:ext cx="6512511" cy="114300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     Технология печати КИМ в ППЭ 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smtClean="0">
                <a:latin typeface="Calibri" pitchFamily="34" charset="0"/>
                <a:ea typeface="+mn-ea"/>
                <a:cs typeface="Calibri" pitchFamily="34" charset="0"/>
              </a:rPr>
              <a:t>Требования к оборудованию </a:t>
            </a:r>
            <a:endParaRPr lang="ru-RU" sz="24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6457"/>
              </p:ext>
            </p:extLst>
          </p:nvPr>
        </p:nvGraphicFramePr>
        <p:xfrm>
          <a:off x="179512" y="836712"/>
          <a:ext cx="8712968" cy="46805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00016"/>
                <a:gridCol w="1195620"/>
                <a:gridCol w="6217332"/>
              </a:tblGrid>
              <a:tr h="434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Компонент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32" marR="118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Количество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32" marR="118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Конфигурация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32" marR="11832" marT="0" marB="0"/>
                </a:tc>
              </a:tr>
              <a:tr h="4246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</a:rPr>
                        <a:t>Станция печати КИМ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32" marR="1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</a:rPr>
                        <a:t>по 1 на каждую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</a:rPr>
                        <a:t>аудиторию (+ резервная станция печати)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32" marR="118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Операционные системы*: </a:t>
                      </a:r>
                      <a:r>
                        <a:rPr lang="ru-RU" sz="900" dirty="0" err="1">
                          <a:effectLst/>
                        </a:rPr>
                        <a:t>Windows</a:t>
                      </a:r>
                      <a:r>
                        <a:rPr lang="ru-RU" sz="900" dirty="0">
                          <a:effectLst/>
                        </a:rPr>
                        <a:t> XP </a:t>
                      </a:r>
                      <a:r>
                        <a:rPr lang="ru-RU" sz="900" dirty="0" err="1">
                          <a:effectLst/>
                        </a:rPr>
                        <a:t>service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pack</a:t>
                      </a:r>
                      <a:r>
                        <a:rPr lang="ru-RU" sz="900" dirty="0">
                          <a:effectLst/>
                        </a:rPr>
                        <a:t> 3 / </a:t>
                      </a:r>
                      <a:r>
                        <a:rPr lang="ru-RU" sz="900" dirty="0" err="1">
                          <a:effectLst/>
                        </a:rPr>
                        <a:t>Vista</a:t>
                      </a:r>
                      <a:r>
                        <a:rPr lang="ru-RU" sz="900" dirty="0">
                          <a:effectLst/>
                        </a:rPr>
                        <a:t> / 7 платформы: ia32 (x86), x64.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Процессор:</a:t>
                      </a:r>
                    </a:p>
                    <a:p>
                      <a:pPr marL="18732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Минимальная конфигурация: одноядерный, от 3,0 ГГц,</a:t>
                      </a:r>
                    </a:p>
                    <a:p>
                      <a:pPr marL="18732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Рекомендуемая конфигурация: двухъядерный, от 2,5 ГГц.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Оперативная память: </a:t>
                      </a:r>
                    </a:p>
                    <a:p>
                      <a:pPr marL="18732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Минимальный объем: от 1 </a:t>
                      </a:r>
                      <a:r>
                        <a:rPr lang="ru-RU" sz="900" dirty="0" err="1">
                          <a:effectLst/>
                        </a:rPr>
                        <a:t>ГБайт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</a:p>
                    <a:p>
                      <a:pPr marL="18732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Рекомендуемый объем: от 2 </a:t>
                      </a:r>
                      <a:r>
                        <a:rPr lang="ru-RU" sz="900" dirty="0" err="1">
                          <a:effectLst/>
                        </a:rPr>
                        <a:t>ГБайт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Свободное дисковое пространство: от 200 Мб.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Прочее оборудование:</a:t>
                      </a:r>
                    </a:p>
                    <a:p>
                      <a:pPr marL="18605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Оптический привод для чтения компакт-дисков </a:t>
                      </a:r>
                      <a:r>
                        <a:rPr lang="en-US" sz="900" dirty="0">
                          <a:effectLst/>
                        </a:rPr>
                        <a:t>CD</a:t>
                      </a:r>
                      <a:r>
                        <a:rPr lang="ru-RU" sz="900" dirty="0">
                          <a:effectLst/>
                        </a:rPr>
                        <a:t>-</a:t>
                      </a:r>
                      <a:r>
                        <a:rPr lang="en-US" sz="900" dirty="0">
                          <a:effectLst/>
                        </a:rPr>
                        <a:t>ROM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marL="18605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Внешний интерфейс: USB 2.0 и выше, рекомендуется не менее двух свободных.</a:t>
                      </a:r>
                    </a:p>
                    <a:p>
                      <a:pPr marL="18605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Манипулятор «мышь».</a:t>
                      </a:r>
                    </a:p>
                    <a:p>
                      <a:pPr marL="18605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Клавиатура.</a:t>
                      </a:r>
                    </a:p>
                    <a:p>
                      <a:pPr marL="18732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Видеокарта и монитор: разрешение не менее 1024 по горизонтали, не менее 768 по вертикали.</a:t>
                      </a:r>
                    </a:p>
                    <a:p>
                      <a:pPr marL="18732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Система бесперебойного питания (рекомендуется): выходная мощность, соответствующая потребляемой мощности подключённой рабочей станции, время работы при полной нагрузке не менее 15 мин.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Специальное ПО: </a:t>
                      </a:r>
                      <a:r>
                        <a:rPr lang="ru-RU" sz="900" dirty="0">
                          <a:solidFill>
                            <a:srgbClr val="FFC000"/>
                          </a:solidFill>
                          <a:effectLst/>
                        </a:rPr>
                        <a:t>Имеющее действующий на весь период ЕГЭ сертификат ФСБ России средство антивирусной защиты информации.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Дополнительное ПО: </a:t>
                      </a:r>
                      <a:r>
                        <a:rPr lang="ru-RU" sz="900" dirty="0" err="1">
                          <a:effectLst/>
                        </a:rPr>
                        <a:t>Microsoft</a:t>
                      </a:r>
                      <a:r>
                        <a:rPr lang="ru-RU" sz="900" dirty="0">
                          <a:effectLst/>
                        </a:rPr>
                        <a:t> .NET </a:t>
                      </a:r>
                      <a:r>
                        <a:rPr lang="ru-RU" sz="900" dirty="0" err="1">
                          <a:effectLst/>
                        </a:rPr>
                        <a:t>Framework</a:t>
                      </a:r>
                      <a:r>
                        <a:rPr lang="ru-RU" sz="900" dirty="0">
                          <a:effectLst/>
                        </a:rPr>
                        <a:t> 4.0.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</a:rPr>
                        <a:t>Рабочая станция должна быть оснащена локальным лазерным принтером (использование сетевого принтера не допускается).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832" marR="11832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08413" y="-496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 техническому оснащению ППЭ для печати КИМ в аудиториях ППЭ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На рабочей станции должна быть установлена «чистая» операционная система (новая установка) и программное обеспечение, необходимое для работы Станции печати КИМ. Установка другого ПО до окончания использования рабочей станции при проведении ЕГЭ запрещается.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** Станция авторизации используется при проведении экзаменов по технологии печати КИМ в ППЭ, сканирования электронных бланков в ППЭ и раздела «Говорение» по иностранным языкам, дополнительные требования предъявляются к свободному дисковому пространству в случае применения технологии сканирования.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4252903"/>
              </p:ext>
            </p:extLst>
          </p:nvPr>
        </p:nvGraphicFramePr>
        <p:xfrm>
          <a:off x="179512" y="5517232"/>
          <a:ext cx="8712968" cy="12961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6144"/>
                <a:gridCol w="1224136"/>
                <a:gridCol w="6192688"/>
              </a:tblGrid>
              <a:tr h="1296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50" dirty="0">
                          <a:effectLst/>
                        </a:rPr>
                        <a:t>Локальный лазерный принтер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50">
                          <a:effectLst/>
                        </a:rPr>
                        <a:t>по 1 на каждую станцию печати КИМ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Формат: А4.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Тип печати: черно-белая.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Технология печати: Лазерная.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Размещение: Настольный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Скорость черно-белой печати (обычный режим, A4): 20 стр./мин.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Качество черно-белой печати (режим наилучшего качества): не менее 600 x 600 точек на дюйм.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89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5298068"/>
              </p:ext>
            </p:extLst>
          </p:nvPr>
        </p:nvGraphicFramePr>
        <p:xfrm>
          <a:off x="179512" y="116632"/>
          <a:ext cx="8784976" cy="64569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55830"/>
                <a:gridCol w="1522861"/>
                <a:gridCol w="5606285"/>
              </a:tblGrid>
              <a:tr h="3610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Резервные картриджи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для каждого локального принтера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В случае использования принтеров одной модели во всех аудиториях 1 на три лазерных принтера одной модели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</a:tr>
              <a:tr h="3826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Станция авторизации** (Рабочая станция в штабе ППЭ)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 (+ резервная станция)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Операционная система: </a:t>
                      </a:r>
                      <a:r>
                        <a:rPr lang="ru-RU" sz="1000" dirty="0" err="1">
                          <a:effectLst/>
                        </a:rPr>
                        <a:t>Windows</a:t>
                      </a:r>
                      <a:r>
                        <a:rPr lang="ru-RU" sz="1000" dirty="0">
                          <a:effectLst/>
                        </a:rPr>
                        <a:t> XP </a:t>
                      </a:r>
                      <a:r>
                        <a:rPr lang="ru-RU" sz="1000" dirty="0" err="1">
                          <a:effectLst/>
                        </a:rPr>
                        <a:t>service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pack</a:t>
                      </a:r>
                      <a:r>
                        <a:rPr lang="ru-RU" sz="1000" dirty="0">
                          <a:effectLst/>
                        </a:rPr>
                        <a:t> 3 / </a:t>
                      </a:r>
                      <a:r>
                        <a:rPr lang="ru-RU" sz="1000" dirty="0" err="1">
                          <a:effectLst/>
                        </a:rPr>
                        <a:t>Vista</a:t>
                      </a:r>
                      <a:r>
                        <a:rPr lang="ru-RU" sz="1000" dirty="0">
                          <a:effectLst/>
                        </a:rPr>
                        <a:t> / 7 платформы: ia32 (x86), x64.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Процессор: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Минимальная частота от 1,8 ГГц,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Рекомендуемая частота от 2,5 ГГц.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Оперативная память: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Минимальный объем: от 1 </a:t>
                      </a:r>
                      <a:r>
                        <a:rPr lang="ru-RU" sz="1000" dirty="0" err="1">
                          <a:effectLst/>
                        </a:rPr>
                        <a:t>ГБайт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Рекомендуемый объем: от 2 </a:t>
                      </a:r>
                      <a:r>
                        <a:rPr lang="ru-RU" sz="1000" dirty="0" err="1">
                          <a:effectLst/>
                        </a:rPr>
                        <a:t>ГБайт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Свободное дисковое пространство: от 200 Мб.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Прочее оборудование: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Внешний интерфейс: USB 2.0 и выше, рекомендуется не менее двух свободных.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Манипулятор «мышь».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Клавиатура.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Видеокарта и монитор: разрешение не менее 1024 по горизонтали, не менее 768 по вертикали.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Специальное ПО: Имеющее действующий на весь период ЕГЭ сертификат ФСБ России средство антивирусной защиты информации.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Дополнительное ПО: </a:t>
                      </a:r>
                      <a:r>
                        <a:rPr lang="ru-RU" sz="1000" dirty="0" err="1">
                          <a:effectLst/>
                        </a:rPr>
                        <a:t>Microsoft</a:t>
                      </a:r>
                      <a:r>
                        <a:rPr lang="ru-RU" sz="1000" dirty="0">
                          <a:effectLst/>
                        </a:rPr>
                        <a:t> .NET </a:t>
                      </a:r>
                      <a:r>
                        <a:rPr lang="ru-RU" sz="1000" dirty="0" err="1">
                          <a:effectLst/>
                        </a:rPr>
                        <a:t>Framework</a:t>
                      </a:r>
                      <a:r>
                        <a:rPr lang="ru-RU" sz="1000" dirty="0">
                          <a:effectLst/>
                        </a:rPr>
                        <a:t> 4.0.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Наличие стабильного стационарного канала связи с выходом в Интернет.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</a:tr>
              <a:tr h="4813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Резервный USB-модем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Резервный USB-модем используется в случае возникновения проблем с доступом в информационно-телекоммуникационную сеть «Интернет» по стационарному каналу связи.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</a:tr>
              <a:tr h="361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Резервный внешний CD-ROM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</a:rPr>
                        <a:t>не менее одного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Используется в случае выхода из строя или невозможности прочитать диск с КИМ на какой-либо из станций печати КИМ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</a:tr>
              <a:tr h="361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Флеш-накопитель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Флеш-накопитель используется техническим специалистом для переноса закрытого ключа расшифровки КИМ из штаба ППЭ в аудитории.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</a:tr>
              <a:tr h="64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Токен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по 1 на каждого члена ГЭК, не менее 2 на ППЭ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Защищенный внешний носитель с записанным ключом шифрования.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Токен члена ГЭК используется для получения ключа доступа к КИМ и его активации КИМ на станциях печати КИМ.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</a:tr>
              <a:tr h="361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Резервный лазерный принтер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 одного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Используется в случае выхода из строя принтера, используемого на какой-либо из станции печати КИМ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22" marR="232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9083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9657</TotalTime>
  <Words>993</Words>
  <Application>Microsoft Office PowerPoint</Application>
  <PresentationFormat>Экран (4:3)</PresentationFormat>
  <Paragraphs>196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О промежуточных результатах  работы  с РИС и задачи по формированию  РИС ГИА -11 класс </vt:lpstr>
      <vt:lpstr>Ошибки при заполнении бланков итогового сочинения (изложения) выявленные в 2015-2016 уч. году </vt:lpstr>
      <vt:lpstr>Ошибки при внесении сведений в РИС выявленные в 2015-2016 уч. году </vt:lpstr>
      <vt:lpstr>Презентация PowerPoint</vt:lpstr>
      <vt:lpstr>Презентация PowerPoint</vt:lpstr>
      <vt:lpstr>Технология печати КИМ в ППЭ</vt:lpstr>
      <vt:lpstr>      Технология печати КИМ в ППЭ</vt:lpstr>
      <vt:lpstr>Презентация PowerPoint</vt:lpstr>
      <vt:lpstr>Презентация PowerPoint</vt:lpstr>
      <vt:lpstr>Изменения по видеонаблюдению</vt:lpstr>
      <vt:lpstr>Презентация PowerPoint</vt:lpstr>
      <vt:lpstr>Презентация PowerPoint</vt:lpstr>
      <vt:lpstr>  График приемки сведений в РИС ГИА 11   </vt:lpstr>
      <vt:lpstr>Благодарю за внимание!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Berta</dc:creator>
  <cp:lastModifiedBy>Борщев</cp:lastModifiedBy>
  <cp:revision>516</cp:revision>
  <cp:lastPrinted>2014-10-23T04:19:01Z</cp:lastPrinted>
  <dcterms:created xsi:type="dcterms:W3CDTF">2009-03-12T11:49:47Z</dcterms:created>
  <dcterms:modified xsi:type="dcterms:W3CDTF">2016-01-21T05:16:53Z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